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0BAF551-B7DE-4713-B5EA-5C4ABC86C319}" type="datetimeFigureOut">
              <a:rPr lang="ru-RU" smtClean="0"/>
              <a:t>20.02.2013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8FCFBE57-ACFA-4BD6-9DE1-470FA2F90D0D}"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BAF551-B7DE-4713-B5EA-5C4ABC86C319}" type="datetimeFigureOut">
              <a:rPr lang="ru-RU" smtClean="0"/>
              <a:t>20.02.2013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BAF551-B7DE-4713-B5EA-5C4ABC86C319}" type="datetimeFigureOut">
              <a:rPr lang="ru-RU" smtClean="0"/>
              <a:t>20.02.2013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BAF551-B7DE-4713-B5EA-5C4ABC86C319}" type="datetimeFigureOut">
              <a:rPr lang="ru-RU" smtClean="0"/>
              <a:t>20.02.2013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0BAF551-B7DE-4713-B5EA-5C4ABC86C319}" type="datetimeFigureOut">
              <a:rPr lang="ru-RU" smtClean="0"/>
              <a:t>20.02.2013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8FCFBE57-ACFA-4BD6-9DE1-470FA2F90D0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0BAF551-B7DE-4713-B5EA-5C4ABC86C319}" type="datetimeFigureOut">
              <a:rPr lang="ru-RU" smtClean="0"/>
              <a:t>20.02.2013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0BAF551-B7DE-4713-B5EA-5C4ABC86C319}" type="datetimeFigureOut">
              <a:rPr lang="ru-RU" smtClean="0"/>
              <a:t>20.02.2013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0BAF551-B7DE-4713-B5EA-5C4ABC86C319}" type="datetimeFigureOut">
              <a:rPr lang="ru-RU" smtClean="0"/>
              <a:t>20.02.2013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0BAF551-B7DE-4713-B5EA-5C4ABC86C319}" type="datetimeFigureOut">
              <a:rPr lang="ru-RU" smtClean="0"/>
              <a:t>20.02.2013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0BAF551-B7DE-4713-B5EA-5C4ABC86C319}" type="datetimeFigureOut">
              <a:rPr lang="ru-RU" smtClean="0"/>
              <a:t>20.02.2013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0BAF551-B7DE-4713-B5EA-5C4ABC86C319}" type="datetimeFigureOut">
              <a:rPr lang="ru-RU" smtClean="0"/>
              <a:t>20.02.2013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CFBE57-ACFA-4BD6-9DE1-470FA2F90D0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0BAF551-B7DE-4713-B5EA-5C4ABC86C319}" type="datetimeFigureOut">
              <a:rPr lang="ru-RU" smtClean="0"/>
              <a:t>20.02.2013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FCFBE57-ACFA-4BD6-9DE1-470FA2F90D0D}"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calend.ru/day/2-21/"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980728"/>
            <a:ext cx="9144000" cy="3569568"/>
          </a:xfrm>
        </p:spPr>
        <p:txBody>
          <a:bodyPr>
            <a:normAutofit/>
          </a:bodyPr>
          <a:lstStyle/>
          <a:p>
            <a:r>
              <a:rPr lang="ru-RU" sz="6000" dirty="0" smtClean="0">
                <a:solidFill>
                  <a:schemeClr val="tx1"/>
                </a:solidFill>
              </a:rPr>
              <a:t>Международный день родного языка</a:t>
            </a:r>
            <a:endParaRPr lang="ru-RU" sz="6000" dirty="0">
              <a:solidFill>
                <a:schemeClr val="tx1"/>
              </a:solidFill>
            </a:endParaRPr>
          </a:p>
        </p:txBody>
      </p:sp>
    </p:spTree>
    <p:extLst>
      <p:ext uri="{BB962C8B-B14F-4D97-AF65-F5344CB8AC3E}">
        <p14:creationId xmlns:p14="http://schemas.microsoft.com/office/powerpoint/2010/main" val="2361120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4241489266"/>
              </p:ext>
            </p:extLst>
          </p:nvPr>
        </p:nvGraphicFramePr>
        <p:xfrm>
          <a:off x="323528" y="476672"/>
          <a:ext cx="8229600" cy="1152128"/>
        </p:xfrm>
        <a:graphic>
          <a:graphicData uri="http://schemas.openxmlformats.org/drawingml/2006/table">
            <a:tbl>
              <a:tblPr/>
              <a:tblGrid>
                <a:gridCol w="3466728"/>
                <a:gridCol w="4762872"/>
              </a:tblGrid>
              <a:tr h="1152128">
                <a:tc>
                  <a:txBody>
                    <a:bodyPr/>
                    <a:lstStyle/>
                    <a:p>
                      <a:r>
                        <a:rPr lang="ru-RU" sz="3200" dirty="0" err="1">
                          <a:solidFill>
                            <a:schemeClr val="tx1"/>
                          </a:solidFill>
                          <a:effectLst/>
                          <a:latin typeface="Times New Roman" pitchFamily="18" charset="0"/>
                          <a:cs typeface="Times New Roman" pitchFamily="18" charset="0"/>
                        </a:rPr>
                        <a:t>Усал</a:t>
                      </a:r>
                      <a:r>
                        <a:rPr lang="ru-RU" sz="3200" dirty="0">
                          <a:solidFill>
                            <a:schemeClr val="tx1"/>
                          </a:solidFill>
                          <a:effectLst/>
                          <a:latin typeface="Times New Roman" pitchFamily="18" charset="0"/>
                          <a:cs typeface="Times New Roman" pitchFamily="18" charset="0"/>
                        </a:rPr>
                        <a:t> </a:t>
                      </a:r>
                      <a:r>
                        <a:rPr lang="ru-RU" sz="3200" dirty="0" err="1">
                          <a:solidFill>
                            <a:schemeClr val="tx1"/>
                          </a:solidFill>
                          <a:effectLst/>
                          <a:latin typeface="Times New Roman" pitchFamily="18" charset="0"/>
                          <a:cs typeface="Times New Roman" pitchFamily="18" charset="0"/>
                        </a:rPr>
                        <a:t>çынпа</a:t>
                      </a:r>
                      <a:r>
                        <a:rPr lang="ru-RU" sz="3200" dirty="0">
                          <a:solidFill>
                            <a:schemeClr val="tx1"/>
                          </a:solidFill>
                          <a:effectLst/>
                          <a:latin typeface="Times New Roman" pitchFamily="18" charset="0"/>
                          <a:cs typeface="Times New Roman" pitchFamily="18" charset="0"/>
                        </a:rPr>
                        <a:t> </a:t>
                      </a:r>
                      <a:r>
                        <a:rPr lang="ru-RU" sz="3200" dirty="0" err="1">
                          <a:solidFill>
                            <a:schemeClr val="tx1"/>
                          </a:solidFill>
                          <a:effectLst/>
                          <a:latin typeface="Times New Roman" pitchFamily="18" charset="0"/>
                          <a:cs typeface="Times New Roman" pitchFamily="18" charset="0"/>
                        </a:rPr>
                        <a:t>çула</a:t>
                      </a:r>
                      <a:r>
                        <a:rPr lang="ru-RU" sz="3200" dirty="0">
                          <a:solidFill>
                            <a:schemeClr val="tx1"/>
                          </a:solidFill>
                          <a:effectLst/>
                          <a:latin typeface="Times New Roman" pitchFamily="18" charset="0"/>
                          <a:cs typeface="Times New Roman" pitchFamily="18" charset="0"/>
                        </a:rPr>
                        <a:t> ан тух. </a:t>
                      </a:r>
                      <a:endParaRPr lang="ru-RU" sz="3200" dirty="0">
                        <a:solidFill>
                          <a:schemeClr val="tx1"/>
                        </a:solidFill>
                        <a:latin typeface="Times New Roman" pitchFamily="18" charset="0"/>
                        <a:cs typeface="Times New Roman" pitchFamily="18" charset="0"/>
                      </a:endParaRPr>
                    </a:p>
                  </a:txBody>
                  <a:tcPr anchor="ctr">
                    <a:lnL>
                      <a:noFill/>
                    </a:lnL>
                    <a:lnR>
                      <a:noFill/>
                    </a:lnR>
                    <a:lnT>
                      <a:noFill/>
                    </a:lnT>
                    <a:lnB>
                      <a:noFill/>
                    </a:lnB>
                  </a:tcPr>
                </a:tc>
                <a:tc>
                  <a:txBody>
                    <a:bodyPr/>
                    <a:lstStyle/>
                    <a:p>
                      <a:r>
                        <a:rPr lang="ru-RU" sz="3200" dirty="0">
                          <a:solidFill>
                            <a:schemeClr val="tx1"/>
                          </a:solidFill>
                          <a:effectLst/>
                          <a:latin typeface="Times New Roman" pitchFamily="18" charset="0"/>
                          <a:cs typeface="Times New Roman" pitchFamily="18" charset="0"/>
                        </a:rPr>
                        <a:t> Не бери себе в спутники дурного человека.</a:t>
                      </a:r>
                      <a:endParaRPr lang="ru-RU" sz="3200" dirty="0">
                        <a:solidFill>
                          <a:schemeClr val="tx1"/>
                        </a:solidFill>
                        <a:latin typeface="Times New Roman" pitchFamily="18" charset="0"/>
                        <a:cs typeface="Times New Roman" pitchFamily="18" charset="0"/>
                      </a:endParaRPr>
                    </a:p>
                  </a:txBody>
                  <a:tcPr anchor="ctr">
                    <a:lnL>
                      <a:noFill/>
                    </a:lnL>
                    <a:lnR>
                      <a:noFill/>
                    </a:lnR>
                    <a:lnT>
                      <a:noFill/>
                    </a:lnT>
                    <a:lnB>
                      <a:noFill/>
                    </a:lnB>
                  </a:tcPr>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2090939140"/>
              </p:ext>
            </p:extLst>
          </p:nvPr>
        </p:nvGraphicFramePr>
        <p:xfrm>
          <a:off x="323528" y="1844824"/>
          <a:ext cx="8229600" cy="944880"/>
        </p:xfrm>
        <a:graphic>
          <a:graphicData uri="http://schemas.openxmlformats.org/drawingml/2006/table">
            <a:tbl>
              <a:tblPr/>
              <a:tblGrid>
                <a:gridCol w="3672408"/>
                <a:gridCol w="4557192"/>
              </a:tblGrid>
              <a:tr h="0">
                <a:tc>
                  <a:txBody>
                    <a:bodyPr/>
                    <a:lstStyle/>
                    <a:p>
                      <a:r>
                        <a:rPr lang="vi-VN" sz="2800" b="1" dirty="0">
                          <a:solidFill>
                            <a:schemeClr val="tx1"/>
                          </a:solidFill>
                          <a:effectLst/>
                        </a:rPr>
                        <a:t>Халăх сурсан кÿлĕ тăвать. </a:t>
                      </a:r>
                      <a:endParaRPr lang="vi-VN" sz="2800" b="1" dirty="0">
                        <a:solidFill>
                          <a:schemeClr val="tx1"/>
                        </a:solidFill>
                      </a:endParaRPr>
                    </a:p>
                  </a:txBody>
                  <a:tcPr anchor="ctr">
                    <a:lnL>
                      <a:noFill/>
                    </a:lnL>
                    <a:lnR>
                      <a:noFill/>
                    </a:lnR>
                    <a:lnT>
                      <a:noFill/>
                    </a:lnT>
                    <a:lnB>
                      <a:noFill/>
                    </a:lnB>
                  </a:tcPr>
                </a:tc>
                <a:tc>
                  <a:txBody>
                    <a:bodyPr/>
                    <a:lstStyle/>
                    <a:p>
                      <a:r>
                        <a:rPr lang="ru-RU" sz="2800" b="1" dirty="0">
                          <a:solidFill>
                            <a:schemeClr val="tx1"/>
                          </a:solidFill>
                          <a:effectLst/>
                        </a:rPr>
                        <a:t> Народ плюнет – озеро образуется.</a:t>
                      </a:r>
                      <a:endParaRPr lang="ru-RU" sz="2800" b="1" dirty="0">
                        <a:solidFill>
                          <a:schemeClr val="tx1"/>
                        </a:solidFill>
                      </a:endParaRPr>
                    </a:p>
                  </a:txBody>
                  <a:tcPr anchor="ctr">
                    <a:lnL>
                      <a:noFill/>
                    </a:lnL>
                    <a:lnR>
                      <a:noFill/>
                    </a:lnR>
                    <a:lnT>
                      <a:noFill/>
                    </a:lnT>
                    <a:lnB>
                      <a:noFill/>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332839832"/>
              </p:ext>
            </p:extLst>
          </p:nvPr>
        </p:nvGraphicFramePr>
        <p:xfrm>
          <a:off x="323528" y="2996952"/>
          <a:ext cx="8229600" cy="1371600"/>
        </p:xfrm>
        <a:graphic>
          <a:graphicData uri="http://schemas.openxmlformats.org/drawingml/2006/table">
            <a:tbl>
              <a:tblPr/>
              <a:tblGrid>
                <a:gridCol w="3816424"/>
                <a:gridCol w="4413176"/>
              </a:tblGrid>
              <a:tr h="0">
                <a:tc>
                  <a:txBody>
                    <a:bodyPr/>
                    <a:lstStyle/>
                    <a:p>
                      <a:r>
                        <a:rPr lang="vi-VN" sz="2800" b="1" dirty="0">
                          <a:solidFill>
                            <a:schemeClr val="tx1"/>
                          </a:solidFill>
                          <a:effectLst/>
                        </a:rPr>
                        <a:t>Юлташсăр çын тымарсăр йывăç пек. </a:t>
                      </a:r>
                      <a:endParaRPr lang="vi-VN" sz="2800" b="1" dirty="0">
                        <a:solidFill>
                          <a:schemeClr val="tx1"/>
                        </a:solidFill>
                      </a:endParaRPr>
                    </a:p>
                  </a:txBody>
                  <a:tcPr anchor="ctr">
                    <a:lnL>
                      <a:noFill/>
                    </a:lnL>
                    <a:lnR>
                      <a:noFill/>
                    </a:lnR>
                    <a:lnT>
                      <a:noFill/>
                    </a:lnT>
                    <a:lnB>
                      <a:noFill/>
                    </a:lnB>
                  </a:tcPr>
                </a:tc>
                <a:tc>
                  <a:txBody>
                    <a:bodyPr/>
                    <a:lstStyle/>
                    <a:p>
                      <a:r>
                        <a:rPr lang="ru-RU" sz="2800" b="1" dirty="0">
                          <a:solidFill>
                            <a:schemeClr val="tx1"/>
                          </a:solidFill>
                          <a:effectLst/>
                        </a:rPr>
                        <a:t> Человек без друзей, что дерево без корней.</a:t>
                      </a:r>
                      <a:endParaRPr lang="ru-RU" sz="2800" b="1" dirty="0">
                        <a:solidFill>
                          <a:schemeClr val="tx1"/>
                        </a:solidFill>
                      </a:endParaRPr>
                    </a:p>
                  </a:txBody>
                  <a:tcPr anchor="ctr">
                    <a:lnL>
                      <a:noFill/>
                    </a:lnL>
                    <a:lnR>
                      <a:noFill/>
                    </a:lnR>
                    <a:lnT>
                      <a:noFill/>
                    </a:lnT>
                    <a:lnB>
                      <a:noFill/>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513062924"/>
              </p:ext>
            </p:extLst>
          </p:nvPr>
        </p:nvGraphicFramePr>
        <p:xfrm>
          <a:off x="395536" y="4653136"/>
          <a:ext cx="8229600" cy="1188720"/>
        </p:xfrm>
        <a:graphic>
          <a:graphicData uri="http://schemas.openxmlformats.org/drawingml/2006/table">
            <a:tbl>
              <a:tblPr/>
              <a:tblGrid>
                <a:gridCol w="3888432"/>
                <a:gridCol w="4341168"/>
              </a:tblGrid>
              <a:tr h="0">
                <a:tc>
                  <a:txBody>
                    <a:bodyPr/>
                    <a:lstStyle/>
                    <a:p>
                      <a:r>
                        <a:rPr lang="vi-VN" sz="2400" b="1" dirty="0">
                          <a:solidFill>
                            <a:schemeClr val="tx1"/>
                          </a:solidFill>
                          <a:effectLst/>
                          <a:latin typeface="+mn-lt"/>
                        </a:rPr>
                        <a:t> Ырă йывăç усал çимĕç кÿни çук.</a:t>
                      </a:r>
                      <a:endParaRPr lang="vi-VN" sz="2400" b="1" dirty="0">
                        <a:solidFill>
                          <a:schemeClr val="tx1"/>
                        </a:solidFill>
                        <a:latin typeface="+mn-lt"/>
                      </a:endParaRPr>
                    </a:p>
                  </a:txBody>
                  <a:tcPr anchor="ctr">
                    <a:lnL>
                      <a:noFill/>
                    </a:lnL>
                    <a:lnR>
                      <a:noFill/>
                    </a:lnR>
                    <a:lnT>
                      <a:noFill/>
                    </a:lnT>
                    <a:lnB>
                      <a:noFill/>
                    </a:lnB>
                  </a:tcPr>
                </a:tc>
                <a:tc>
                  <a:txBody>
                    <a:bodyPr/>
                    <a:lstStyle/>
                    <a:p>
                      <a:r>
                        <a:rPr lang="ru-RU" sz="2400" b="1" dirty="0">
                          <a:solidFill>
                            <a:schemeClr val="tx1"/>
                          </a:solidFill>
                          <a:effectLst/>
                          <a:latin typeface="+mn-lt"/>
                        </a:rPr>
                        <a:t> Не бывает того, чтобы хорошее дерево принесло дурные плоды.</a:t>
                      </a:r>
                      <a:endParaRPr lang="ru-RU" sz="2400" b="1" dirty="0">
                        <a:solidFill>
                          <a:schemeClr val="tx1"/>
                        </a:solidFill>
                        <a:latin typeface="+mn-lt"/>
                      </a:endParaRP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815625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12845"/>
            <a:ext cx="9144000" cy="5078313"/>
          </a:xfrm>
          <a:prstGeom prst="rect">
            <a:avLst/>
          </a:prstGeom>
        </p:spPr>
        <p:txBody>
          <a:bodyPr wrap="square">
            <a:spAutoFit/>
          </a:bodyPr>
          <a:lstStyle/>
          <a:p>
            <a:pPr algn="ctr"/>
            <a:r>
              <a:rPr lang="vi-VN" sz="3600" b="1" dirty="0" smtClean="0"/>
              <a:t>Сăмах пăсмалла </a:t>
            </a:r>
          </a:p>
          <a:p>
            <a:pPr algn="just"/>
            <a:r>
              <a:rPr lang="vi-VN" sz="2400" dirty="0" smtClean="0"/>
              <a:t>Ку вăййа таçта та выляма пулать. Вăл хăлхана çивĕчлетме пулăшать. Пĕр вăхăтрах 8—10 ача выляма пултарать.</a:t>
            </a:r>
          </a:p>
          <a:p>
            <a:pPr algn="just"/>
            <a:r>
              <a:rPr lang="vi-VN" sz="2400" dirty="0" smtClean="0"/>
              <a:t>Пурте пĕр рете ларса тухаççĕ. Чи малта лараканни юнашаррине хăлхинчен пĕр-пĕр сăмах калать, лешĕ илтнĕ сăмахне вăрттăн хăй кÿршине пĕлтерет, виççĕмĕшĕ — тăваттăмĕшне, тăваттăмĕшĕ тата малалла ăсатать. Ертсе пыраканĕ пĕрремĕш ачи каланă сăмаха вăрттăн ыйтса пĕлет те малтан — вĕçĕнче лараканнинчен, кайран ыттисенчçн: «Эс мĕн илтрĕн?»—тесе ыйтать.</a:t>
            </a:r>
          </a:p>
          <a:p>
            <a:pPr algn="just"/>
            <a:r>
              <a:rPr lang="vi-VN" sz="2400" dirty="0" smtClean="0"/>
              <a:t>Кам йăнăш калать, çав кая кайса ларать, нихăшĕ те йăнăшмасть пулсан, чи малтин кая кайса лармалла.</a:t>
            </a:r>
          </a:p>
          <a:p>
            <a:pPr algn="just"/>
            <a:r>
              <a:rPr lang="vi-VN" sz="2400" dirty="0" smtClean="0"/>
              <a:t>Вăйăра сăмаха пĕр хутчен çеç каламалла, юнашар лараканĕ мĕн илтет, кÿршине çавна пĕлтерет.</a:t>
            </a:r>
            <a:endParaRPr lang="vi-VN" sz="2400" dirty="0"/>
          </a:p>
        </p:txBody>
      </p:sp>
    </p:spTree>
    <p:extLst>
      <p:ext uri="{BB962C8B-B14F-4D97-AF65-F5344CB8AC3E}">
        <p14:creationId xmlns:p14="http://schemas.microsoft.com/office/powerpoint/2010/main" val="213480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9435" y="188640"/>
            <a:ext cx="7488832" cy="6186309"/>
          </a:xfrm>
          <a:prstGeom prst="rect">
            <a:avLst/>
          </a:prstGeom>
        </p:spPr>
        <p:txBody>
          <a:bodyPr wrap="square">
            <a:spAutoFit/>
          </a:bodyPr>
          <a:lstStyle/>
          <a:p>
            <a:r>
              <a:rPr lang="ru-RU" sz="4400" b="1" dirty="0" err="1">
                <a:latin typeface="Times New Roman" pitchFamily="18" charset="0"/>
                <a:cs typeface="Times New Roman" pitchFamily="18" charset="0"/>
              </a:rPr>
              <a:t>Шăппăн</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ларăр</a:t>
            </a:r>
            <a:r>
              <a:rPr lang="ru-RU" sz="4400" b="1" dirty="0">
                <a:latin typeface="Times New Roman" pitchFamily="18" charset="0"/>
                <a:cs typeface="Times New Roman" pitchFamily="18" charset="0"/>
              </a:rPr>
              <a:t>,</a:t>
            </a:r>
          </a:p>
          <a:p>
            <a:r>
              <a:rPr lang="ru-RU" sz="4400" b="1" dirty="0" err="1">
                <a:latin typeface="Times New Roman" pitchFamily="18" charset="0"/>
                <a:cs typeface="Times New Roman" pitchFamily="18" charset="0"/>
              </a:rPr>
              <a:t>Шăппăн</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ларăр</a:t>
            </a:r>
            <a:r>
              <a:rPr lang="ru-RU" sz="4400" b="1" dirty="0">
                <a:latin typeface="Times New Roman" pitchFamily="18" charset="0"/>
                <a:cs typeface="Times New Roman" pitchFamily="18" charset="0"/>
              </a:rPr>
              <a:t>,</a:t>
            </a:r>
          </a:p>
          <a:p>
            <a:r>
              <a:rPr lang="ru-RU" sz="4400" b="1" dirty="0">
                <a:latin typeface="Times New Roman" pitchFamily="18" charset="0"/>
                <a:cs typeface="Times New Roman" pitchFamily="18" charset="0"/>
              </a:rPr>
              <a:t>Урок </a:t>
            </a:r>
            <a:r>
              <a:rPr lang="ru-RU" sz="4400" b="1" dirty="0" err="1">
                <a:latin typeface="Times New Roman" pitchFamily="18" charset="0"/>
                <a:cs typeface="Times New Roman" pitchFamily="18" charset="0"/>
              </a:rPr>
              <a:t>пырать</a:t>
            </a:r>
            <a:r>
              <a:rPr lang="ru-RU" sz="4400" b="1" dirty="0">
                <a:latin typeface="Times New Roman" pitchFamily="18" charset="0"/>
                <a:cs typeface="Times New Roman" pitchFamily="18" charset="0"/>
              </a:rPr>
              <a:t> ку </a:t>
            </a:r>
            <a:r>
              <a:rPr lang="ru-RU" sz="4400" b="1" dirty="0" err="1">
                <a:latin typeface="Times New Roman" pitchFamily="18" charset="0"/>
                <a:cs typeface="Times New Roman" pitchFamily="18" charset="0"/>
              </a:rPr>
              <a:t>класра</a:t>
            </a:r>
            <a:r>
              <a:rPr lang="ru-RU" sz="4400" b="1" dirty="0">
                <a:latin typeface="Times New Roman" pitchFamily="18" charset="0"/>
                <a:cs typeface="Times New Roman" pitchFamily="18" charset="0"/>
              </a:rPr>
              <a:t>,</a:t>
            </a:r>
          </a:p>
          <a:p>
            <a:r>
              <a:rPr lang="ru-RU" sz="4400" b="1" dirty="0" err="1">
                <a:latin typeface="Times New Roman" pitchFamily="18" charset="0"/>
                <a:cs typeface="Times New Roman" pitchFamily="18" charset="0"/>
              </a:rPr>
              <a:t>Эп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вулатăп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эп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çыратăп</a:t>
            </a:r>
            <a:r>
              <a:rPr lang="ru-RU" sz="4400" b="1" dirty="0">
                <a:latin typeface="Times New Roman" pitchFamily="18" charset="0"/>
                <a:cs typeface="Times New Roman" pitchFamily="18" charset="0"/>
              </a:rPr>
              <a:t>,</a:t>
            </a:r>
          </a:p>
          <a:p>
            <a:r>
              <a:rPr lang="ru-RU" sz="4400" b="1" dirty="0" err="1">
                <a:latin typeface="Times New Roman" pitchFamily="18" charset="0"/>
                <a:cs typeface="Times New Roman" pitchFamily="18" charset="0"/>
              </a:rPr>
              <a:t>Калаçатăп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чăвашла</a:t>
            </a:r>
            <a:r>
              <a:rPr lang="ru-RU" sz="4400" b="1" dirty="0">
                <a:latin typeface="Times New Roman" pitchFamily="18" charset="0"/>
                <a:cs typeface="Times New Roman" pitchFamily="18" charset="0"/>
              </a:rPr>
              <a:t>.</a:t>
            </a:r>
          </a:p>
          <a:p>
            <a:r>
              <a:rPr lang="ru-RU" sz="4400" b="1" dirty="0">
                <a:latin typeface="Times New Roman" pitchFamily="18" charset="0"/>
                <a:cs typeface="Times New Roman" pitchFamily="18" charset="0"/>
              </a:rPr>
              <a:t>Эй, </a:t>
            </a:r>
            <a:r>
              <a:rPr lang="ru-RU" sz="4400" b="1" dirty="0" err="1">
                <a:latin typeface="Times New Roman" pitchFamily="18" charset="0"/>
                <a:cs typeface="Times New Roman" pitchFamily="18" charset="0"/>
              </a:rPr>
              <a:t>савнă</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тусăм</a:t>
            </a:r>
            <a:r>
              <a:rPr lang="ru-RU" sz="4400" b="1" dirty="0">
                <a:latin typeface="Times New Roman" pitchFamily="18" charset="0"/>
                <a:cs typeface="Times New Roman" pitchFamily="18" charset="0"/>
              </a:rPr>
              <a:t>,</a:t>
            </a:r>
          </a:p>
          <a:p>
            <a:r>
              <a:rPr lang="ru-RU" sz="4400" b="1" dirty="0" err="1">
                <a:latin typeface="Times New Roman" pitchFamily="18" charset="0"/>
                <a:cs typeface="Times New Roman" pitchFamily="18" charset="0"/>
              </a:rPr>
              <a:t>Кăшт</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итле</a:t>
            </a:r>
            <a:r>
              <a:rPr lang="ru-RU" sz="4400" b="1" dirty="0">
                <a:latin typeface="Times New Roman" pitchFamily="18" charset="0"/>
                <a:cs typeface="Times New Roman" pitchFamily="18" charset="0"/>
              </a:rPr>
              <a:t>-ха эс </a:t>
            </a:r>
            <a:r>
              <a:rPr lang="ru-RU" sz="4400" b="1" dirty="0" err="1">
                <a:latin typeface="Times New Roman" pitchFamily="18" charset="0"/>
                <a:cs typeface="Times New Roman" pitchFamily="18" charset="0"/>
              </a:rPr>
              <a:t>мана</a:t>
            </a:r>
            <a:r>
              <a:rPr lang="ru-RU" sz="4400" b="1" dirty="0">
                <a:latin typeface="Times New Roman" pitchFamily="18" charset="0"/>
                <a:cs typeface="Times New Roman" pitchFamily="18" charset="0"/>
              </a:rPr>
              <a:t>,</a:t>
            </a:r>
          </a:p>
          <a:p>
            <a:r>
              <a:rPr lang="ru-RU" sz="4400" b="1" dirty="0" err="1">
                <a:latin typeface="Times New Roman" pitchFamily="18" charset="0"/>
                <a:cs typeface="Times New Roman" pitchFamily="18" charset="0"/>
              </a:rPr>
              <a:t>Эп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пĕлетĕп</a:t>
            </a:r>
            <a:r>
              <a:rPr lang="ru-RU" sz="4400" b="1" dirty="0">
                <a:latin typeface="Times New Roman" pitchFamily="18" charset="0"/>
                <a:cs typeface="Times New Roman" pitchFamily="18" charset="0"/>
              </a:rPr>
              <a:t>,</a:t>
            </a:r>
          </a:p>
          <a:p>
            <a:r>
              <a:rPr lang="ru-RU" sz="4400" b="1" dirty="0" err="1">
                <a:latin typeface="Times New Roman" pitchFamily="18" charset="0"/>
                <a:cs typeface="Times New Roman" pitchFamily="18" charset="0"/>
              </a:rPr>
              <a:t>Эп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пĕлетĕп</a:t>
            </a:r>
            <a:r>
              <a:rPr lang="ru-RU" sz="4400" b="1" dirty="0">
                <a:latin typeface="Times New Roman" pitchFamily="18" charset="0"/>
                <a:cs typeface="Times New Roman" pitchFamily="18" charset="0"/>
              </a:rPr>
              <a:t> </a:t>
            </a:r>
            <a:r>
              <a:rPr lang="ru-RU" sz="4400" b="1" dirty="0" err="1">
                <a:latin typeface="Times New Roman" pitchFamily="18" charset="0"/>
                <a:cs typeface="Times New Roman" pitchFamily="18" charset="0"/>
              </a:rPr>
              <a:t>чăвашла</a:t>
            </a:r>
            <a:r>
              <a:rPr lang="ru-RU" sz="4400" b="1" dirty="0">
                <a:latin typeface="Times New Roman" pitchFamily="18" charset="0"/>
                <a:cs typeface="Times New Roman" pitchFamily="18" charset="0"/>
              </a:rPr>
              <a:t>.</a:t>
            </a:r>
          </a:p>
        </p:txBody>
      </p:sp>
    </p:spTree>
    <p:extLst>
      <p:ext uri="{BB962C8B-B14F-4D97-AF65-F5344CB8AC3E}">
        <p14:creationId xmlns:p14="http://schemas.microsoft.com/office/powerpoint/2010/main" val="249501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algn="just"/>
            <a:r>
              <a:rPr lang="ru-RU" sz="2800" dirty="0">
                <a:solidFill>
                  <a:schemeClr val="tx1"/>
                </a:solidFill>
                <a:latin typeface="Times New Roman" pitchFamily="18" charset="0"/>
                <a:cs typeface="Times New Roman" pitchFamily="18" charset="0"/>
              </a:rPr>
              <a:t>По предложению государств-членов ЮНЕСКО Генеральная конференция организации в ноябре 1999 года провозгласила Международный день родного языка, который впервые праздновался </a:t>
            </a:r>
            <a:r>
              <a:rPr lang="ru-RU" sz="2800" dirty="0">
                <a:solidFill>
                  <a:schemeClr val="tx1"/>
                </a:solidFill>
                <a:latin typeface="Times New Roman" pitchFamily="18" charset="0"/>
                <a:cs typeface="Times New Roman" pitchFamily="18" charset="0"/>
                <a:hlinkClick r:id="rId2"/>
              </a:rPr>
              <a:t>21 февраля</a:t>
            </a:r>
            <a:r>
              <a:rPr lang="ru-RU" sz="2800" dirty="0">
                <a:solidFill>
                  <a:schemeClr val="tx1"/>
                </a:solidFill>
                <a:latin typeface="Times New Roman" pitchFamily="18" charset="0"/>
                <a:cs typeface="Times New Roman" pitchFamily="18" charset="0"/>
              </a:rPr>
              <a:t> 2000 года в штаб-квартире ЮНЕСКО </a:t>
            </a:r>
            <a:r>
              <a:rPr lang="ru-RU" sz="2800" dirty="0" smtClean="0">
                <a:solidFill>
                  <a:schemeClr val="tx1"/>
                </a:solidFill>
                <a:latin typeface="Times New Roman" pitchFamily="18" charset="0"/>
                <a:cs typeface="Times New Roman" pitchFamily="18" charset="0"/>
              </a:rPr>
              <a:t>в Париже</a:t>
            </a:r>
            <a:r>
              <a:rPr lang="ru-RU" sz="2800" dirty="0">
                <a:solidFill>
                  <a:schemeClr val="tx1"/>
                </a:solidFill>
                <a:latin typeface="Times New Roman" pitchFamily="18" charset="0"/>
                <a:cs typeface="Times New Roman" pitchFamily="18" charset="0"/>
              </a:rPr>
              <a:t>. </a:t>
            </a:r>
            <a:r>
              <a:rPr lang="ru-RU" sz="2800" dirty="0" smtClean="0">
                <a:solidFill>
                  <a:schemeClr val="tx1"/>
                </a:solidFill>
                <a:latin typeface="Times New Roman" pitchFamily="18" charset="0"/>
                <a:cs typeface="Times New Roman" pitchFamily="18" charset="0"/>
              </a:rPr>
              <a:t/>
            </a:r>
            <a:br>
              <a:rPr lang="ru-RU" sz="2800" dirty="0" smtClean="0">
                <a:solidFill>
                  <a:schemeClr val="tx1"/>
                </a:solidFill>
                <a:latin typeface="Times New Roman" pitchFamily="18" charset="0"/>
                <a:cs typeface="Times New Roman" pitchFamily="18" charset="0"/>
              </a:rPr>
            </a:br>
            <a:r>
              <a:rPr lang="ru-RU" sz="2800" dirty="0" smtClean="0">
                <a:solidFill>
                  <a:schemeClr val="tx1"/>
                </a:solidFill>
                <a:latin typeface="Times New Roman" pitchFamily="18" charset="0"/>
                <a:cs typeface="Times New Roman" pitchFamily="18" charset="0"/>
              </a:rPr>
              <a:t>История </a:t>
            </a:r>
            <a:r>
              <a:rPr lang="ru-RU" sz="2800" dirty="0">
                <a:solidFill>
                  <a:schemeClr val="tx1"/>
                </a:solidFill>
                <a:latin typeface="Times New Roman" pitchFamily="18" charset="0"/>
                <a:cs typeface="Times New Roman" pitchFamily="18" charset="0"/>
              </a:rPr>
              <a:t>праздника имеет трагическое начало. Дата 21 февраля выбрана потому, что именно в этот день в 1952 году погибли пять студентов, которые принимали участие в демонстрации за предоставление родному им бенгальскому языку статуса государственного в тогдашнем Пакистане, часть которого позже стала независимым государством Бангладеш.</a:t>
            </a:r>
            <a:br>
              <a:rPr lang="ru-RU" sz="2800" dirty="0">
                <a:solidFill>
                  <a:schemeClr val="tx1"/>
                </a:solidFill>
                <a:latin typeface="Times New Roman" pitchFamily="18" charset="0"/>
                <a:cs typeface="Times New Roman" pitchFamily="18" charset="0"/>
              </a:rPr>
            </a:b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614621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171194"/>
          </a:xfrm>
          <a:prstGeom prst="rect">
            <a:avLst/>
          </a:prstGeom>
        </p:spPr>
        <p:txBody>
          <a:bodyPr wrap="square">
            <a:spAutoFit/>
          </a:bodyPr>
          <a:lstStyle/>
          <a:p>
            <a:pPr algn="just"/>
            <a:r>
              <a:rPr lang="ru-RU" sz="2000" dirty="0" smtClean="0">
                <a:effectLst/>
                <a:latin typeface="Times New Roman" pitchFamily="18" charset="0"/>
                <a:cs typeface="Times New Roman" pitchFamily="18" charset="0"/>
              </a:rPr>
              <a:t>Родной язык - это одновременно и культура, и образ мыслей. Многообразие языков является огромным достоянием человеческого наследия. </a:t>
            </a:r>
          </a:p>
          <a:p>
            <a:pPr algn="just"/>
            <a:r>
              <a:rPr lang="ru-RU" sz="2000" dirty="0" smtClean="0">
                <a:effectLst/>
                <a:latin typeface="Times New Roman" pitchFamily="18" charset="0"/>
                <a:cs typeface="Times New Roman" pitchFamily="18" charset="0"/>
              </a:rPr>
              <a:t>Для выживания языка необходимо, чтобы на нем говорило по меньшей мере 100 000 человек. Во все времена языки зарождались, существовали, затем вымирали, иногда даже не оставив следа. Но никогда ранее, они не исчезали настолько быстро.</a:t>
            </a:r>
          </a:p>
          <a:p>
            <a:pPr algn="just"/>
            <a:r>
              <a:rPr lang="ru-RU" sz="2000" dirty="0" smtClean="0">
                <a:effectLst/>
                <a:latin typeface="Times New Roman" pitchFamily="18" charset="0"/>
                <a:cs typeface="Times New Roman" pitchFamily="18" charset="0"/>
              </a:rPr>
              <a:t>С возникновением новых технологий национальным меньшинствам стало еще труднее добиться признания своих языков. Ведь язык, не представленный в Интернете для современного мира «не существует».</a:t>
            </a:r>
          </a:p>
          <a:p>
            <a:pPr algn="just"/>
            <a:endParaRPr lang="ru-RU" sz="2000" dirty="0" smtClean="0">
              <a:effectLst/>
              <a:latin typeface="Times New Roman" pitchFamily="18" charset="0"/>
              <a:cs typeface="Times New Roman" pitchFamily="18" charset="0"/>
            </a:endParaRPr>
          </a:p>
          <a:p>
            <a:pPr algn="just"/>
            <a:r>
              <a:rPr lang="ru-RU" sz="2000" dirty="0" smtClean="0">
                <a:effectLst/>
                <a:latin typeface="Times New Roman" pitchFamily="18" charset="0"/>
                <a:cs typeface="Times New Roman" pitchFamily="18" charset="0"/>
              </a:rPr>
              <a:t>Признание и уважение всех языков является ключом к сохранению мира. Каждый язык самобытен. Он имеет собственные выражения, которые отражают менталитет и обычаи народа. Подобно нашему имени мы обретаем родной язык от нашей матери в детстве. Он формирует наше сознание, пропитывает заложенной в нем культурой. Даже притом, что глубоко проникнуть в культуру другого языка очень трудно, знание языков расширяет кругозор и открывает перед нами многообразный мир. Знакомство с людьми, говорящими на других языках, дает возможность узнать о наших различиях, способно рассеять страхи перед миром, порождающие национальную рознь. Сделать мышление более свободным. </a:t>
            </a:r>
            <a:r>
              <a:rPr lang="ru-RU" sz="2000" b="1" dirty="0" smtClean="0">
                <a:effectLst/>
                <a:latin typeface="Times New Roman" pitchFamily="18" charset="0"/>
                <a:cs typeface="Times New Roman" pitchFamily="18" charset="0"/>
              </a:rPr>
              <a:t>Если мы говорим лишь на одном языке, часть нашего мозга развивается меньше, наши творческие способности многое теряют.</a:t>
            </a:r>
          </a:p>
          <a:p>
            <a:endParaRPr lang="ru-RU" sz="2000" dirty="0" smtClean="0">
              <a:effectLst/>
            </a:endParaRPr>
          </a:p>
          <a:p>
            <a:endParaRPr lang="ru-RU" sz="20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4150851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76672"/>
            <a:ext cx="9144000" cy="5970865"/>
          </a:xfrm>
          <a:prstGeom prst="rect">
            <a:avLst/>
          </a:prstGeom>
        </p:spPr>
        <p:txBody>
          <a:bodyPr wrap="square">
            <a:spAutoFit/>
          </a:bodyPr>
          <a:lstStyle/>
          <a:p>
            <a:pPr algn="just"/>
            <a:r>
              <a:rPr lang="ru-RU" sz="2800" dirty="0" smtClean="0">
                <a:latin typeface="Times New Roman" pitchFamily="18" charset="0"/>
                <a:cs typeface="Times New Roman" pitchFamily="18" charset="0"/>
              </a:rPr>
              <a:t>В целом мире насчитывается от 3 до 5 тысяч языков. Среди них так называемые мировые языки – русский, английский, французский, немецкий, испанский. </a:t>
            </a:r>
          </a:p>
          <a:p>
            <a:pPr algn="just"/>
            <a:r>
              <a:rPr lang="ru-RU" sz="2800" dirty="0" smtClean="0">
                <a:latin typeface="Times New Roman" pitchFamily="18" charset="0"/>
                <a:cs typeface="Times New Roman" pitchFamily="18" charset="0"/>
              </a:rPr>
              <a:t>Каждый народ –это своя  неповторимая культура ,история ,традиции ,образ жизни .У каждого народа свой родной язык. Язык на котором человек произносит свои первые слова: мама, папа, </a:t>
            </a:r>
            <a:r>
              <a:rPr lang="ru-RU" sz="2800" dirty="0" err="1" smtClean="0">
                <a:latin typeface="Times New Roman" pitchFamily="18" charset="0"/>
                <a:cs typeface="Times New Roman" pitchFamily="18" charset="0"/>
              </a:rPr>
              <a:t>Родина.Сберечь</a:t>
            </a:r>
            <a:r>
              <a:rPr lang="ru-RU" sz="2800" dirty="0" smtClean="0">
                <a:latin typeface="Times New Roman" pitchFamily="18" charset="0"/>
                <a:cs typeface="Times New Roman" pitchFamily="18" charset="0"/>
              </a:rPr>
              <a:t> его важная задача каждого человека любой национальности.</a:t>
            </a:r>
          </a:p>
          <a:p>
            <a:pPr algn="just"/>
            <a:r>
              <a:rPr lang="ru-RU" sz="2800" dirty="0" smtClean="0">
                <a:latin typeface="Times New Roman" pitchFamily="18" charset="0"/>
                <a:cs typeface="Times New Roman" pitchFamily="18" charset="0"/>
              </a:rPr>
              <a:t>«Плохих» и «хороших» языков не бывает, как не бывает «плохих» и «хороших» народов. Любой язык – это орудие, но не только орудие – он и зеркало. Зеркало жизни и труда народа, зеркало его общественного развития. И в то же время зеркало связей этого народа с другими народами.</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19415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12845"/>
            <a:ext cx="9144000" cy="5693866"/>
          </a:xfrm>
          <a:prstGeom prst="rect">
            <a:avLst/>
          </a:prstGeom>
        </p:spPr>
        <p:txBody>
          <a:bodyPr wrap="square">
            <a:spAutoFit/>
          </a:bodyPr>
          <a:lstStyle/>
          <a:p>
            <a:pPr algn="just"/>
            <a:r>
              <a:rPr lang="ru-RU" sz="2800" dirty="0" smtClean="0">
                <a:latin typeface="Times New Roman" pitchFamily="18" charset="0"/>
                <a:cs typeface="Times New Roman" pitchFamily="18" charset="0"/>
              </a:rPr>
              <a:t>В соответствии с Конституцией Чувашской Республики все языки на территории Чувашской Республики являются равноправными. </a:t>
            </a:r>
            <a:r>
              <a:rPr lang="ru-RU" sz="2800" b="1" dirty="0" smtClean="0">
                <a:latin typeface="Times New Roman" pitchFamily="18" charset="0"/>
                <a:cs typeface="Times New Roman" pitchFamily="18" charset="0"/>
              </a:rPr>
              <a:t>Государственными языками Чувашской Республики устанавливаются чувашский и русский. </a:t>
            </a:r>
            <a:r>
              <a:rPr lang="ru-RU" sz="2800" dirty="0" smtClean="0">
                <a:latin typeface="Times New Roman" pitchFamily="18" charset="0"/>
                <a:cs typeface="Times New Roman" pitchFamily="18" charset="0"/>
              </a:rPr>
              <a:t>Статус чувашского и русского языков, как государственных не ущемляет прав представителей других народов в использовании и развитии своих языков. Граждане республики должны бережно относиться к родным языкам как к хранилищу духовного и культурного наследия предков, взаимно уважать языки и традиции. В Чувашской Республике признается и защищается неотъемлемое право граждан любой национальности на развитие их родного языка и культуры.</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332356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kta.21202s19.edusite.ru/images/p26_p3_nartuk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141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bash.ru/wp-content/uploads/2012/05/Dni-kul-tury-CHuvashii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637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1720" y="620688"/>
            <a:ext cx="4572000" cy="5262979"/>
          </a:xfrm>
          <a:prstGeom prst="rect">
            <a:avLst/>
          </a:prstGeom>
        </p:spPr>
        <p:txBody>
          <a:bodyPr>
            <a:spAutoFit/>
          </a:bodyPr>
          <a:lstStyle/>
          <a:p>
            <a:r>
              <a:rPr lang="vi-VN" sz="2400" dirty="0" smtClean="0"/>
              <a:t>Титова, О.Чăваш чĕлхи</a:t>
            </a:r>
          </a:p>
          <a:p>
            <a:endParaRPr lang="vi-VN" sz="2400" dirty="0" smtClean="0"/>
          </a:p>
          <a:p>
            <a:r>
              <a:rPr lang="vi-VN" sz="2400" dirty="0" smtClean="0"/>
              <a:t>    Чăваш чĕлхи – тăван чĕлхе,</a:t>
            </a:r>
          </a:p>
          <a:p>
            <a:r>
              <a:rPr lang="vi-VN" sz="2400" dirty="0" smtClean="0"/>
              <a:t>    Эс чи пахи, эс – чун уççи.</a:t>
            </a:r>
          </a:p>
          <a:p>
            <a:r>
              <a:rPr lang="vi-VN" sz="2400" dirty="0" smtClean="0"/>
              <a:t>    Тăван чĕлхе – ĕмĕрлĕхе,</a:t>
            </a:r>
          </a:p>
          <a:p>
            <a:r>
              <a:rPr lang="vi-VN" sz="2400" dirty="0" smtClean="0"/>
              <a:t>    Пин чĕлхерен чи çепĕççи.</a:t>
            </a:r>
          </a:p>
          <a:p>
            <a:r>
              <a:rPr lang="vi-VN" sz="2400" dirty="0" smtClean="0"/>
              <a:t>    Çак чĕлхепе эп калаçатăп,</a:t>
            </a:r>
          </a:p>
          <a:p>
            <a:r>
              <a:rPr lang="vi-VN" sz="2400" dirty="0" smtClean="0"/>
              <a:t>    Куллен çыратăп та вулатăп,</a:t>
            </a:r>
          </a:p>
          <a:p>
            <a:r>
              <a:rPr lang="vi-VN" sz="2400" dirty="0" smtClean="0"/>
              <a:t>    Çак чĕлхепе эп мухтанатăп,</a:t>
            </a:r>
          </a:p>
          <a:p>
            <a:r>
              <a:rPr lang="vi-VN" sz="2400" dirty="0" smtClean="0"/>
              <a:t>    Куллен-кунах ăса туптатăп.</a:t>
            </a:r>
          </a:p>
          <a:p>
            <a:r>
              <a:rPr lang="vi-VN" sz="2400" dirty="0" smtClean="0"/>
              <a:t>    Тăван чĕлхе, тăван сăмах,</a:t>
            </a:r>
          </a:p>
          <a:p>
            <a:r>
              <a:rPr lang="vi-VN" sz="2400" dirty="0" smtClean="0"/>
              <a:t>    Сана упратăп чĕремрех.</a:t>
            </a:r>
          </a:p>
          <a:p>
            <a:r>
              <a:rPr lang="vi-VN" sz="2400" dirty="0" smtClean="0"/>
              <a:t>    Мана вăй кÿрен яланах,</a:t>
            </a:r>
          </a:p>
          <a:p>
            <a:r>
              <a:rPr lang="vi-VN" sz="2400" dirty="0" smtClean="0"/>
              <a:t>    Тăван чĕлхе – ĕмĕрлĕхех! </a:t>
            </a:r>
            <a:endParaRPr lang="ru-RU" sz="2400" dirty="0"/>
          </a:p>
        </p:txBody>
      </p:sp>
    </p:spTree>
    <p:extLst>
      <p:ext uri="{BB962C8B-B14F-4D97-AF65-F5344CB8AC3E}">
        <p14:creationId xmlns:p14="http://schemas.microsoft.com/office/powerpoint/2010/main" val="2986980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204864"/>
            <a:ext cx="8640960" cy="2554545"/>
          </a:xfrm>
          <a:prstGeom prst="rect">
            <a:avLst/>
          </a:prstGeom>
        </p:spPr>
        <p:txBody>
          <a:bodyPr wrap="square">
            <a:spAutoFit/>
          </a:bodyPr>
          <a:lstStyle/>
          <a:p>
            <a:r>
              <a:rPr lang="ru-RU" sz="4000" b="1" dirty="0" smtClean="0">
                <a:latin typeface="Times New Roman" pitchFamily="18" charset="0"/>
                <a:cs typeface="Times New Roman" pitchFamily="18" charset="0"/>
              </a:rPr>
              <a:t>Язык у него острый, да слова тупые</a:t>
            </a:r>
          </a:p>
          <a:p>
            <a:endParaRPr lang="ru-RU" sz="4000" b="1" dirty="0" smtClean="0">
              <a:latin typeface="Times New Roman" pitchFamily="18" charset="0"/>
              <a:cs typeface="Times New Roman" pitchFamily="18" charset="0"/>
            </a:endParaRPr>
          </a:p>
          <a:p>
            <a:endParaRPr lang="ru-RU" sz="4000" b="1" dirty="0">
              <a:latin typeface="Times New Roman" pitchFamily="18" charset="0"/>
              <a:cs typeface="Times New Roman" pitchFamily="18" charset="0"/>
            </a:endParaRPr>
          </a:p>
          <a:p>
            <a:r>
              <a:rPr lang="ru-RU" sz="4000" b="1" dirty="0" smtClean="0">
                <a:latin typeface="Times New Roman" pitchFamily="18" charset="0"/>
                <a:cs typeface="Times New Roman" pitchFamily="18" charset="0"/>
              </a:rPr>
              <a:t>Язык без костей</a:t>
            </a:r>
            <a:endParaRPr lang="ru-RU"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760151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124</TotalTime>
  <Words>631</Words>
  <Application>Microsoft Office PowerPoint</Application>
  <PresentationFormat>Экран (4:3)</PresentationFormat>
  <Paragraphs>51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Апекс</vt:lpstr>
      <vt:lpstr>Международный день родного языка</vt:lpstr>
      <vt:lpstr>По предложению государств-членов ЮНЕСКО Генеральная конференция организации в ноябре 1999 года провозгласила Международный день родного языка, который впервые праздновался 21 февраля 2000 года в штаб-квартире ЮНЕСКО в Париже.  История праздника имеет трагическое начало. Дата 21 февраля выбрана потому, что именно в этот день в 1952 году погибли пять студентов, которые принимали участие в демонстрации за предоставление родному им бенгальскому языку статуса государственного в тогдашнем Пакистане, часть которого позже стала независимым государством Бангладеш.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Международный день родного языка</dc:title>
  <dc:creator>Марина</dc:creator>
  <cp:lastModifiedBy>Марина</cp:lastModifiedBy>
  <cp:revision>12</cp:revision>
  <dcterms:created xsi:type="dcterms:W3CDTF">2013-02-20T15:16:42Z</dcterms:created>
  <dcterms:modified xsi:type="dcterms:W3CDTF">2013-02-20T17:21:12Z</dcterms:modified>
</cp:coreProperties>
</file>